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9" r:id="rId6"/>
    <p:sldId id="257" r:id="rId7"/>
    <p:sldId id="263" r:id="rId8"/>
    <p:sldId id="258" r:id="rId9"/>
    <p:sldId id="264" r:id="rId10"/>
    <p:sldId id="260" r:id="rId11"/>
    <p:sldId id="271" r:id="rId12"/>
    <p:sldId id="270" r:id="rId13"/>
    <p:sldId id="269" r:id="rId14"/>
    <p:sldId id="265" r:id="rId15"/>
    <p:sldId id="266" r:id="rId16"/>
    <p:sldId id="267" r:id="rId17"/>
    <p:sldId id="268" r:id="rId18"/>
    <p:sldId id="261" r:id="rId19"/>
    <p:sldId id="273" r:id="rId20"/>
    <p:sldId id="274" r:id="rId21"/>
    <p:sldId id="275" r:id="rId22"/>
    <p:sldId id="276" r:id="rId23"/>
    <p:sldId id="277" r:id="rId24"/>
    <p:sldId id="262" r:id="rId25"/>
    <p:sldId id="27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27043A-90C0-4002-83B1-A9AA0840876D}" v="15" dt="2021-04-19T16:39:15.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1" d="100"/>
          <a:sy n="10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ris, Tracy" userId="S::tmorris@jjc.edu::ad37b635-9a6c-486c-af2e-09e552b75318" providerId="AD" clId="Web-{B727043A-90C0-4002-83B1-A9AA0840876D}"/>
    <pc:docChg chg="addSld modSld">
      <pc:chgData name="Morris, Tracy" userId="S::tmorris@jjc.edu::ad37b635-9a6c-486c-af2e-09e552b75318" providerId="AD" clId="Web-{B727043A-90C0-4002-83B1-A9AA0840876D}" dt="2021-04-19T16:39:15.612" v="12"/>
      <pc:docMkLst>
        <pc:docMk/>
      </pc:docMkLst>
      <pc:sldChg chg="addSp delSp modSp new">
        <pc:chgData name="Morris, Tracy" userId="S::tmorris@jjc.edu::ad37b635-9a6c-486c-af2e-09e552b75318" providerId="AD" clId="Web-{B727043A-90C0-4002-83B1-A9AA0840876D}" dt="2021-04-19T16:39:15.612" v="12"/>
        <pc:sldMkLst>
          <pc:docMk/>
          <pc:sldMk cId="2814780083" sldId="278"/>
        </pc:sldMkLst>
        <pc:spChg chg="mod">
          <ac:chgData name="Morris, Tracy" userId="S::tmorris@jjc.edu::ad37b635-9a6c-486c-af2e-09e552b75318" providerId="AD" clId="Web-{B727043A-90C0-4002-83B1-A9AA0840876D}" dt="2021-04-19T16:38:24.282" v="4" actId="14100"/>
          <ac:spMkLst>
            <pc:docMk/>
            <pc:sldMk cId="2814780083" sldId="278"/>
            <ac:spMk id="2" creationId="{9AD033B6-DBE3-44ED-AD06-9F42C38A3FDE}"/>
          </ac:spMkLst>
        </pc:spChg>
        <pc:spChg chg="del">
          <ac:chgData name="Morris, Tracy" userId="S::tmorris@jjc.edu::ad37b635-9a6c-486c-af2e-09e552b75318" providerId="AD" clId="Web-{B727043A-90C0-4002-83B1-A9AA0840876D}" dt="2021-04-19T16:38:26.376" v="5"/>
          <ac:spMkLst>
            <pc:docMk/>
            <pc:sldMk cId="2814780083" sldId="278"/>
            <ac:spMk id="3" creationId="{6C7BE5D3-B74C-4BC2-A9B6-2CBFBB9AC14E}"/>
          </ac:spMkLst>
        </pc:spChg>
        <pc:picChg chg="add mod modCrop">
          <ac:chgData name="Morris, Tracy" userId="S::tmorris@jjc.edu::ad37b635-9a6c-486c-af2e-09e552b75318" providerId="AD" clId="Web-{B727043A-90C0-4002-83B1-A9AA0840876D}" dt="2021-04-19T16:39:15.612" v="12"/>
          <ac:picMkLst>
            <pc:docMk/>
            <pc:sldMk cId="2814780083" sldId="278"/>
            <ac:picMk id="4" creationId="{3F5C3DD5-1D5F-45A7-8B9E-7726C03F3FD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4/19/2021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Updated Title IX Process</a:t>
            </a:r>
          </a:p>
        </p:txBody>
      </p:sp>
      <p:sp>
        <p:nvSpPr>
          <p:cNvPr id="3" name="Subtitle 2"/>
          <p:cNvSpPr>
            <a:spLocks noGrp="1"/>
          </p:cNvSpPr>
          <p:nvPr>
            <p:ph type="subTitle" idx="1"/>
          </p:nvPr>
        </p:nvSpPr>
        <p:spPr/>
        <p:txBody>
          <a:bodyPr/>
          <a:lstStyle/>
          <a:p>
            <a:r>
              <a:rPr lang="en-US" dirty="0"/>
              <a:t>Spring 2021</a:t>
            </a:r>
          </a:p>
        </p:txBody>
      </p:sp>
    </p:spTree>
    <p:extLst>
      <p:ext uri="{BB962C8B-B14F-4D97-AF65-F5344CB8AC3E}">
        <p14:creationId xmlns:p14="http://schemas.microsoft.com/office/powerpoint/2010/main" val="754748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490134"/>
            <a:ext cx="10156374" cy="4758266"/>
          </a:xfrm>
        </p:spPr>
        <p:txBody>
          <a:bodyPr>
            <a:normAutofit/>
          </a:bodyPr>
          <a:lstStyle/>
          <a:p>
            <a:r>
              <a:rPr lang="en-US" sz="2800" b="1" dirty="0"/>
              <a:t>Title IX Investigators</a:t>
            </a:r>
          </a:p>
          <a:p>
            <a:r>
              <a:rPr lang="en-US" b="1" dirty="0"/>
              <a:t> </a:t>
            </a:r>
            <a:r>
              <a:rPr lang="en-US" sz="2400" b="1" dirty="0"/>
              <a:t>(8-10 hours of Annual training required 110 ILCS 155/25(b) and 30(c))</a:t>
            </a:r>
            <a:endParaRPr lang="en-US" sz="2400" dirty="0"/>
          </a:p>
          <a:p>
            <a:pPr lvl="1"/>
            <a:r>
              <a:rPr lang="en-US" sz="2400" dirty="0"/>
              <a:t>Conduct investigations as assigned, individually or in a team</a:t>
            </a:r>
          </a:p>
          <a:p>
            <a:pPr lvl="1"/>
            <a:r>
              <a:rPr lang="en-US" sz="2400" dirty="0"/>
              <a:t>Presents information gathered in alignment with Title IX. Does not make assessment on complaint.</a:t>
            </a:r>
          </a:p>
          <a:p>
            <a:pPr lvl="1"/>
            <a:r>
              <a:rPr lang="en-US" sz="2400" dirty="0"/>
              <a:t>Present findings and information to the Hearing Board in alignment with Title IX</a:t>
            </a:r>
          </a:p>
          <a:p>
            <a:pPr lvl="1"/>
            <a:r>
              <a:rPr lang="en-US" sz="2400" dirty="0"/>
              <a:t>Submit required documentation into Maxient</a:t>
            </a:r>
          </a:p>
          <a:p>
            <a:endParaRPr lang="en-US" dirty="0"/>
          </a:p>
          <a:p>
            <a:endParaRPr lang="en-US" dirty="0"/>
          </a:p>
        </p:txBody>
      </p:sp>
    </p:spTree>
    <p:extLst>
      <p:ext uri="{BB962C8B-B14F-4D97-AF65-F5344CB8AC3E}">
        <p14:creationId xmlns:p14="http://schemas.microsoft.com/office/powerpoint/2010/main" val="2669159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490134"/>
            <a:ext cx="8946541" cy="4758266"/>
          </a:xfrm>
        </p:spPr>
        <p:txBody>
          <a:bodyPr>
            <a:normAutofit/>
          </a:bodyPr>
          <a:lstStyle/>
          <a:p>
            <a:r>
              <a:rPr lang="en-US" sz="2800" b="1" dirty="0"/>
              <a:t>Title IX Appellate</a:t>
            </a:r>
          </a:p>
          <a:p>
            <a:pPr lvl="1"/>
            <a:r>
              <a:rPr lang="en-US" sz="2400" b="1" dirty="0"/>
              <a:t>(Annual training required 110 ILCS 155/25(b) and 30(c))</a:t>
            </a:r>
            <a:endParaRPr lang="en-US" sz="2400" dirty="0"/>
          </a:p>
          <a:p>
            <a:pPr lvl="1"/>
            <a:r>
              <a:rPr lang="en-US" sz="2400" dirty="0"/>
              <a:t>Satisfies 1 level of appeal best practice</a:t>
            </a:r>
          </a:p>
          <a:p>
            <a:pPr lvl="1"/>
            <a:r>
              <a:rPr lang="en-US" sz="2400" dirty="0"/>
              <a:t>Defined in 2.01.19.04</a:t>
            </a:r>
          </a:p>
          <a:p>
            <a:pPr lvl="1"/>
            <a:r>
              <a:rPr lang="en-US" sz="2400" dirty="0"/>
              <a:t>Both parties have the opportunity to appeal to the Appellate-in select situations</a:t>
            </a:r>
          </a:p>
          <a:p>
            <a:pPr lvl="1"/>
            <a:r>
              <a:rPr lang="en-US" sz="2400" dirty="0"/>
              <a:t>Should not investigate cases</a:t>
            </a:r>
          </a:p>
          <a:p>
            <a:pPr lvl="1"/>
            <a:r>
              <a:rPr lang="en-US" sz="2400" dirty="0"/>
              <a:t>Review policy/procedure change recommendations for approval (with Title IX Coordinator)</a:t>
            </a:r>
          </a:p>
          <a:p>
            <a:endParaRPr lang="en-US" dirty="0"/>
          </a:p>
        </p:txBody>
      </p:sp>
    </p:spTree>
    <p:extLst>
      <p:ext uri="{BB962C8B-B14F-4D97-AF65-F5344CB8AC3E}">
        <p14:creationId xmlns:p14="http://schemas.microsoft.com/office/powerpoint/2010/main" val="2396245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490134"/>
            <a:ext cx="8946541" cy="4758266"/>
          </a:xfrm>
        </p:spPr>
        <p:txBody>
          <a:bodyPr>
            <a:normAutofit fontScale="92500" lnSpcReduction="20000"/>
          </a:bodyPr>
          <a:lstStyle/>
          <a:p>
            <a:r>
              <a:rPr lang="en-US" sz="2800" b="1" dirty="0"/>
              <a:t>Advisors</a:t>
            </a:r>
          </a:p>
          <a:p>
            <a:pPr lvl="1"/>
            <a:r>
              <a:rPr lang="en-US" sz="2400" dirty="0"/>
              <a:t>Both parties are entitled to have an advisor present during any meetings regarding the process. </a:t>
            </a:r>
          </a:p>
          <a:p>
            <a:pPr lvl="1"/>
            <a:r>
              <a:rPr lang="en-US" sz="2400" dirty="0"/>
              <a:t>The advisor's function is defined in 2.01.19.01. </a:t>
            </a:r>
          </a:p>
          <a:p>
            <a:pPr lvl="1"/>
            <a:r>
              <a:rPr lang="en-US" sz="2400" dirty="0"/>
              <a:t>During meetings and hearings, the advisor may talk quietly with the student or pass notes in a non-disruptive manner. </a:t>
            </a:r>
          </a:p>
          <a:p>
            <a:pPr lvl="1"/>
            <a:r>
              <a:rPr lang="en-US" sz="2400" dirty="0"/>
              <a:t>The advisor must ask the cross-examination questions in a Title IX process.</a:t>
            </a:r>
          </a:p>
          <a:p>
            <a:pPr lvl="1"/>
            <a:r>
              <a:rPr lang="en-US" sz="2400" dirty="0"/>
              <a:t>The advisor may not, in any way, intervene in the meeting/hearing or address the investigator/ hearing board. </a:t>
            </a:r>
          </a:p>
          <a:p>
            <a:pPr lvl="1"/>
            <a:r>
              <a:rPr lang="en-US" sz="2400" dirty="0"/>
              <a:t>The advisor cannot be someone who has a current formal role (e.g., academic advisor, coach, faculty member) with either the respondent or complainant.</a:t>
            </a:r>
          </a:p>
          <a:p>
            <a:endParaRPr lang="en-US" dirty="0"/>
          </a:p>
        </p:txBody>
      </p:sp>
    </p:spTree>
    <p:extLst>
      <p:ext uri="{BB962C8B-B14F-4D97-AF65-F5344CB8AC3E}">
        <p14:creationId xmlns:p14="http://schemas.microsoft.com/office/powerpoint/2010/main" val="1756327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490134"/>
            <a:ext cx="8946541" cy="4758266"/>
          </a:xfrm>
        </p:spPr>
        <p:txBody>
          <a:bodyPr>
            <a:normAutofit/>
          </a:bodyPr>
          <a:lstStyle/>
          <a:p>
            <a:r>
              <a:rPr lang="en-US" sz="2800" b="1" dirty="0"/>
              <a:t>Hearing Officer</a:t>
            </a:r>
          </a:p>
          <a:p>
            <a:pPr lvl="0"/>
            <a:r>
              <a:rPr lang="en-US" sz="2400" dirty="0"/>
              <a:t>In Title IX cases, the hearing board will consist of 2 individuals who will work with the Hearing Board Chair. </a:t>
            </a:r>
          </a:p>
          <a:p>
            <a:pPr lvl="0"/>
            <a:r>
              <a:rPr lang="en-US" sz="2400" dirty="0"/>
              <a:t>The Chair may be an outside entity with specialized training in the rules of evidence, questioning, etc.</a:t>
            </a:r>
          </a:p>
          <a:p>
            <a:pPr lvl="0"/>
            <a:r>
              <a:rPr lang="en-US" sz="2400" dirty="0"/>
              <a:t>Hearing Board members will be present at any hearings to hear and review all evidence. Members will provide input to the Hearing Board Chair, who will ultimately make the decision and recommend the sanctions.</a:t>
            </a:r>
          </a:p>
          <a:p>
            <a:pPr marL="0" indent="0">
              <a:buNone/>
            </a:pPr>
            <a:endParaRPr lang="en-US" dirty="0"/>
          </a:p>
        </p:txBody>
      </p:sp>
    </p:spTree>
    <p:extLst>
      <p:ext uri="{BB962C8B-B14F-4D97-AF65-F5344CB8AC3E}">
        <p14:creationId xmlns:p14="http://schemas.microsoft.com/office/powerpoint/2010/main" val="417646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45450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 through Policy</a:t>
            </a:r>
          </a:p>
        </p:txBody>
      </p:sp>
      <p:sp>
        <p:nvSpPr>
          <p:cNvPr id="3" name="Content Placeholder 2"/>
          <p:cNvSpPr>
            <a:spLocks noGrp="1"/>
          </p:cNvSpPr>
          <p:nvPr>
            <p:ph idx="1"/>
          </p:nvPr>
        </p:nvSpPr>
        <p:spPr>
          <a:xfrm>
            <a:off x="1103312" y="2052918"/>
            <a:ext cx="10817755" cy="4195481"/>
          </a:xfrm>
        </p:spPr>
        <p:txBody>
          <a:bodyPr>
            <a:noAutofit/>
          </a:bodyPr>
          <a:lstStyle/>
          <a:p>
            <a:r>
              <a:rPr lang="en-US" sz="2800" dirty="0"/>
              <a:t>Definitions</a:t>
            </a:r>
          </a:p>
          <a:p>
            <a:r>
              <a:rPr lang="en-US" sz="2800" dirty="0"/>
              <a:t>Jurisdiction</a:t>
            </a:r>
          </a:p>
          <a:p>
            <a:r>
              <a:rPr lang="en-US" sz="2800" dirty="0"/>
              <a:t>Reporting Processes</a:t>
            </a:r>
          </a:p>
          <a:p>
            <a:endParaRPr lang="en-US" sz="2800" dirty="0"/>
          </a:p>
          <a:p>
            <a:endParaRPr lang="en-US" sz="2800" dirty="0"/>
          </a:p>
          <a:p>
            <a:r>
              <a:rPr lang="en-US" sz="2800" dirty="0"/>
              <a:t>If it does not meet these thresholds, must dismiss under TIX</a:t>
            </a:r>
          </a:p>
          <a:p>
            <a:r>
              <a:rPr lang="en-US" sz="2800" dirty="0"/>
              <a:t>Dismissal under TIX does not mean the allegations can’t be investigated/processed under 2.01.01</a:t>
            </a:r>
          </a:p>
        </p:txBody>
      </p:sp>
    </p:spTree>
    <p:extLst>
      <p:ext uri="{BB962C8B-B14F-4D97-AF65-F5344CB8AC3E}">
        <p14:creationId xmlns:p14="http://schemas.microsoft.com/office/powerpoint/2010/main" val="680787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 through Procedure (general)</a:t>
            </a:r>
          </a:p>
        </p:txBody>
      </p:sp>
      <p:sp>
        <p:nvSpPr>
          <p:cNvPr id="3" name="Content Placeholder 2"/>
          <p:cNvSpPr>
            <a:spLocks noGrp="1"/>
          </p:cNvSpPr>
          <p:nvPr>
            <p:ph idx="1"/>
          </p:nvPr>
        </p:nvSpPr>
        <p:spPr>
          <a:xfrm>
            <a:off x="1103312" y="2052918"/>
            <a:ext cx="10817755" cy="4195481"/>
          </a:xfrm>
        </p:spPr>
        <p:txBody>
          <a:bodyPr>
            <a:noAutofit/>
          </a:bodyPr>
          <a:lstStyle/>
          <a:p>
            <a:r>
              <a:rPr lang="en-US" sz="2800" dirty="0"/>
              <a:t>Supportive measures to both parties</a:t>
            </a:r>
          </a:p>
          <a:p>
            <a:pPr lvl="1"/>
            <a:r>
              <a:rPr lang="en-US" sz="2400" dirty="0"/>
              <a:t>non-disciplinary, non-punitive individualized services offered as appropriate, as reasonably available, and without fee or charge</a:t>
            </a:r>
          </a:p>
          <a:p>
            <a:pPr lvl="1"/>
            <a:r>
              <a:rPr lang="en-US" sz="2400" dirty="0"/>
              <a:t>designed to restore or preserve equal access for all parties to their educational program or employment without unreasonably burdening the other party and to protect the safety of all parties, and to deter sexual harassment</a:t>
            </a:r>
          </a:p>
          <a:p>
            <a:pPr lvl="1"/>
            <a:r>
              <a:rPr lang="en-US" sz="2400" dirty="0"/>
              <a:t>Suspensions are to be used only in limited situations</a:t>
            </a:r>
          </a:p>
        </p:txBody>
      </p:sp>
    </p:spTree>
    <p:extLst>
      <p:ext uri="{BB962C8B-B14F-4D97-AF65-F5344CB8AC3E}">
        <p14:creationId xmlns:p14="http://schemas.microsoft.com/office/powerpoint/2010/main" val="2603643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 through Procedure (Advisors)</a:t>
            </a:r>
          </a:p>
        </p:txBody>
      </p:sp>
      <p:sp>
        <p:nvSpPr>
          <p:cNvPr id="3" name="Content Placeholder 2"/>
          <p:cNvSpPr>
            <a:spLocks noGrp="1"/>
          </p:cNvSpPr>
          <p:nvPr>
            <p:ph idx="1"/>
          </p:nvPr>
        </p:nvSpPr>
        <p:spPr>
          <a:xfrm>
            <a:off x="1103312" y="2052918"/>
            <a:ext cx="10817755" cy="4195481"/>
          </a:xfrm>
        </p:spPr>
        <p:txBody>
          <a:bodyPr>
            <a:noAutofit/>
          </a:bodyPr>
          <a:lstStyle/>
          <a:p>
            <a:r>
              <a:rPr lang="en-US" sz="2800" dirty="0"/>
              <a:t>Available to both parties at all meetings</a:t>
            </a:r>
          </a:p>
          <a:p>
            <a:r>
              <a:rPr lang="en-US" sz="2800" dirty="0"/>
              <a:t>Must have an advisor at hearing-advisor must cross-examine</a:t>
            </a:r>
          </a:p>
          <a:p>
            <a:r>
              <a:rPr lang="en-US" sz="2800" dirty="0"/>
              <a:t>May be from JJC or outside of JJC</a:t>
            </a:r>
          </a:p>
          <a:p>
            <a:r>
              <a:rPr lang="en-US" sz="2800" dirty="0"/>
              <a:t>Rules are the same for all advisors/will be given a document at the time advisor is determined</a:t>
            </a:r>
          </a:p>
          <a:p>
            <a:r>
              <a:rPr lang="en-US" sz="2800" dirty="0"/>
              <a:t>Can’t speak for the party—each party must answer for themselves at all phases of process</a:t>
            </a:r>
          </a:p>
        </p:txBody>
      </p:sp>
    </p:spTree>
    <p:extLst>
      <p:ext uri="{BB962C8B-B14F-4D97-AF65-F5344CB8AC3E}">
        <p14:creationId xmlns:p14="http://schemas.microsoft.com/office/powerpoint/2010/main" val="664156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 through Procedure (Grievance Process)</a:t>
            </a:r>
          </a:p>
        </p:txBody>
      </p:sp>
      <p:sp>
        <p:nvSpPr>
          <p:cNvPr id="3" name="Content Placeholder 2"/>
          <p:cNvSpPr>
            <a:spLocks noGrp="1"/>
          </p:cNvSpPr>
          <p:nvPr>
            <p:ph idx="1"/>
          </p:nvPr>
        </p:nvSpPr>
        <p:spPr>
          <a:xfrm>
            <a:off x="1103312" y="2052918"/>
            <a:ext cx="10817755" cy="4195481"/>
          </a:xfrm>
        </p:spPr>
        <p:txBody>
          <a:bodyPr>
            <a:noAutofit/>
          </a:bodyPr>
          <a:lstStyle/>
          <a:p>
            <a:r>
              <a:rPr lang="en-US" sz="2800" dirty="0"/>
              <a:t>Notifications</a:t>
            </a:r>
          </a:p>
          <a:p>
            <a:r>
              <a:rPr lang="en-US" sz="2800" dirty="0"/>
              <a:t>Timelines</a:t>
            </a:r>
          </a:p>
          <a:p>
            <a:r>
              <a:rPr lang="en-US" sz="2800" dirty="0"/>
              <a:t>Investigation</a:t>
            </a:r>
          </a:p>
          <a:p>
            <a:r>
              <a:rPr lang="en-US" sz="2800" dirty="0"/>
              <a:t>Hearing</a:t>
            </a:r>
          </a:p>
          <a:p>
            <a:pPr lvl="1"/>
            <a:r>
              <a:rPr lang="en-US" sz="2600" dirty="0"/>
              <a:t>Live and real-time</a:t>
            </a:r>
          </a:p>
          <a:p>
            <a:pPr lvl="1"/>
            <a:r>
              <a:rPr lang="en-US" sz="2600" dirty="0"/>
              <a:t>Can be virtual</a:t>
            </a:r>
          </a:p>
          <a:p>
            <a:pPr lvl="1"/>
            <a:r>
              <a:rPr lang="en-US" sz="2600" dirty="0"/>
              <a:t>Hearing Officer rules on each question before answered</a:t>
            </a:r>
          </a:p>
        </p:txBody>
      </p:sp>
    </p:spTree>
    <p:extLst>
      <p:ext uri="{BB962C8B-B14F-4D97-AF65-F5344CB8AC3E}">
        <p14:creationId xmlns:p14="http://schemas.microsoft.com/office/powerpoint/2010/main" val="178970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Walk through Procedure (Grievance Process) continued</a:t>
            </a:r>
          </a:p>
        </p:txBody>
      </p:sp>
      <p:sp>
        <p:nvSpPr>
          <p:cNvPr id="3" name="Content Placeholder 2"/>
          <p:cNvSpPr>
            <a:spLocks noGrp="1"/>
          </p:cNvSpPr>
          <p:nvPr>
            <p:ph idx="1"/>
          </p:nvPr>
        </p:nvSpPr>
        <p:spPr>
          <a:xfrm>
            <a:off x="1103312" y="2052918"/>
            <a:ext cx="10817755" cy="4195481"/>
          </a:xfrm>
        </p:spPr>
        <p:txBody>
          <a:bodyPr>
            <a:noAutofit/>
          </a:bodyPr>
          <a:lstStyle/>
          <a:p>
            <a:r>
              <a:rPr lang="en-US" sz="2800" dirty="0"/>
              <a:t>Preponderance of the Evidence standard</a:t>
            </a:r>
          </a:p>
          <a:p>
            <a:r>
              <a:rPr lang="en-US" sz="2800" dirty="0"/>
              <a:t>Hearing Board provides input </a:t>
            </a:r>
          </a:p>
          <a:p>
            <a:r>
              <a:rPr lang="en-US" sz="2800" dirty="0"/>
              <a:t>Determination made by Hearing Officer</a:t>
            </a:r>
          </a:p>
          <a:p>
            <a:r>
              <a:rPr lang="en-US" sz="2800" dirty="0"/>
              <a:t>Sanctions (if applicable) determined in conjunction with institutional representative </a:t>
            </a:r>
          </a:p>
          <a:p>
            <a:r>
              <a:rPr lang="en-US" sz="2800" dirty="0"/>
              <a:t>Timelines/Notices</a:t>
            </a:r>
          </a:p>
          <a:p>
            <a:pPr marL="0" indent="0">
              <a:buNone/>
            </a:pPr>
            <a:endParaRPr lang="en-US" sz="2600" dirty="0"/>
          </a:p>
        </p:txBody>
      </p:sp>
    </p:spTree>
    <p:extLst>
      <p:ext uri="{BB962C8B-B14F-4D97-AF65-F5344CB8AC3E}">
        <p14:creationId xmlns:p14="http://schemas.microsoft.com/office/powerpoint/2010/main" val="40134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Session</a:t>
            </a:r>
          </a:p>
        </p:txBody>
      </p:sp>
      <p:sp>
        <p:nvSpPr>
          <p:cNvPr id="3" name="Content Placeholder 2"/>
          <p:cNvSpPr>
            <a:spLocks noGrp="1"/>
          </p:cNvSpPr>
          <p:nvPr>
            <p:ph idx="1"/>
          </p:nvPr>
        </p:nvSpPr>
        <p:spPr>
          <a:xfrm>
            <a:off x="1104293" y="1277666"/>
            <a:ext cx="8946541" cy="4195481"/>
          </a:xfrm>
        </p:spPr>
        <p:txBody>
          <a:bodyPr>
            <a:noAutofit/>
          </a:bodyPr>
          <a:lstStyle/>
          <a:p>
            <a:r>
              <a:rPr lang="en-US" sz="3600" dirty="0"/>
              <a:t>Changes to Title IX</a:t>
            </a:r>
          </a:p>
          <a:p>
            <a:r>
              <a:rPr lang="en-US" sz="3600" dirty="0"/>
              <a:t>Roles and Responsibilities</a:t>
            </a:r>
          </a:p>
          <a:p>
            <a:r>
              <a:rPr lang="en-US" sz="3600" dirty="0"/>
              <a:t>In-depth Review of Policies and Procedures</a:t>
            </a:r>
          </a:p>
          <a:p>
            <a:pPr lvl="1"/>
            <a:r>
              <a:rPr lang="en-US" sz="3600" dirty="0"/>
              <a:t>Title IX</a:t>
            </a:r>
          </a:p>
          <a:p>
            <a:pPr lvl="1"/>
            <a:r>
              <a:rPr lang="en-US" sz="3600"/>
              <a:t>Non-Title IX</a:t>
            </a:r>
          </a:p>
          <a:p>
            <a:r>
              <a:rPr lang="en-US" sz="3600"/>
              <a:t>Next </a:t>
            </a:r>
            <a:r>
              <a:rPr lang="en-US" sz="3600" dirty="0"/>
              <a:t>Steps</a:t>
            </a:r>
          </a:p>
        </p:txBody>
      </p:sp>
    </p:spTree>
    <p:extLst>
      <p:ext uri="{BB962C8B-B14F-4D97-AF65-F5344CB8AC3E}">
        <p14:creationId xmlns:p14="http://schemas.microsoft.com/office/powerpoint/2010/main" val="84853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9682"/>
          </a:xfrm>
        </p:spPr>
        <p:txBody>
          <a:bodyPr/>
          <a:lstStyle/>
          <a:p>
            <a:r>
              <a:rPr lang="en-US" dirty="0"/>
              <a:t>Walk through Procedure (Appeals)</a:t>
            </a:r>
          </a:p>
        </p:txBody>
      </p:sp>
      <p:sp>
        <p:nvSpPr>
          <p:cNvPr id="3" name="Content Placeholder 2"/>
          <p:cNvSpPr>
            <a:spLocks noGrp="1"/>
          </p:cNvSpPr>
          <p:nvPr>
            <p:ph idx="1"/>
          </p:nvPr>
        </p:nvSpPr>
        <p:spPr>
          <a:xfrm>
            <a:off x="967845" y="1206251"/>
            <a:ext cx="10817755" cy="4195481"/>
          </a:xfrm>
        </p:spPr>
        <p:txBody>
          <a:bodyPr>
            <a:noAutofit/>
          </a:bodyPr>
          <a:lstStyle/>
          <a:p>
            <a:r>
              <a:rPr lang="en-US" sz="2800" dirty="0"/>
              <a:t>Timelines are important</a:t>
            </a:r>
          </a:p>
          <a:p>
            <a:r>
              <a:rPr lang="en-US" sz="2800" dirty="0"/>
              <a:t>An appeal must be based on one or more of the following grounds:</a:t>
            </a:r>
          </a:p>
          <a:p>
            <a:pPr marL="400050" lvl="1" indent="0">
              <a:buNone/>
            </a:pPr>
            <a:r>
              <a:rPr lang="en-US" sz="2400" dirty="0"/>
              <a:t>1.	A procedural irregularity occurred;</a:t>
            </a:r>
          </a:p>
          <a:p>
            <a:pPr marL="400050" lvl="1" indent="0">
              <a:buNone/>
            </a:pPr>
            <a:r>
              <a:rPr lang="en-US" sz="2400" dirty="0"/>
              <a:t>2.	New evidence or information exists that could affect the outcome of the matter;</a:t>
            </a:r>
          </a:p>
          <a:p>
            <a:pPr marL="400050" lvl="1" indent="0">
              <a:buNone/>
            </a:pPr>
            <a:r>
              <a:rPr lang="en-US" sz="2400" dirty="0"/>
              <a:t>3.	The Title IX Coordinator, Investigator or Hearing Officer had a conflict of interest or bias for or against complainants or respondents generally, or the individual Complainant or Respondent, that affected the outcome of the matter; and/or</a:t>
            </a:r>
          </a:p>
          <a:p>
            <a:pPr marL="400050" lvl="1" indent="0">
              <a:buNone/>
            </a:pPr>
            <a:r>
              <a:rPr lang="en-US" sz="2400" dirty="0"/>
              <a:t>4.	The sanction is disproportionate with the violation.</a:t>
            </a:r>
          </a:p>
          <a:p>
            <a:pPr marL="0" indent="0">
              <a:buNone/>
            </a:pPr>
            <a:endParaRPr lang="en-US" sz="2600" dirty="0"/>
          </a:p>
        </p:txBody>
      </p:sp>
    </p:spTree>
    <p:extLst>
      <p:ext uri="{BB962C8B-B14F-4D97-AF65-F5344CB8AC3E}">
        <p14:creationId xmlns:p14="http://schemas.microsoft.com/office/powerpoint/2010/main" val="1423426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a:bodyPr>
          <a:lstStyle/>
          <a:p>
            <a:r>
              <a:rPr lang="en-US" sz="3200" dirty="0"/>
              <a:t>Continued training opportunities (summer/fall) both virtual and on-demand</a:t>
            </a:r>
          </a:p>
          <a:p>
            <a:r>
              <a:rPr lang="en-US" sz="3200" dirty="0"/>
              <a:t>In the case of an allegation, materials and support will be provided</a:t>
            </a:r>
          </a:p>
          <a:p>
            <a:r>
              <a:rPr lang="en-US" sz="3200" dirty="0"/>
              <a:t>Presidential Changes will not have a quick impact</a:t>
            </a:r>
          </a:p>
        </p:txBody>
      </p:sp>
    </p:spTree>
    <p:extLst>
      <p:ext uri="{BB962C8B-B14F-4D97-AF65-F5344CB8AC3E}">
        <p14:creationId xmlns:p14="http://schemas.microsoft.com/office/powerpoint/2010/main" val="4158319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033B6-DBE3-44ED-AD06-9F42C38A3FDE}"/>
              </a:ext>
            </a:extLst>
          </p:cNvPr>
          <p:cNvSpPr>
            <a:spLocks noGrp="1"/>
          </p:cNvSpPr>
          <p:nvPr>
            <p:ph type="title"/>
          </p:nvPr>
        </p:nvSpPr>
        <p:spPr>
          <a:xfrm>
            <a:off x="726866" y="207576"/>
            <a:ext cx="8825657" cy="888232"/>
          </a:xfrm>
        </p:spPr>
        <p:txBody>
          <a:bodyPr/>
          <a:lstStyle/>
          <a:p>
            <a:r>
              <a:rPr lang="en-US" dirty="0"/>
              <a:t>Teams Site</a:t>
            </a:r>
          </a:p>
        </p:txBody>
      </p:sp>
      <p:pic>
        <p:nvPicPr>
          <p:cNvPr id="4" name="Picture 4" descr="Graphical user interface&#10;&#10;Description automatically generated">
            <a:extLst>
              <a:ext uri="{FF2B5EF4-FFF2-40B4-BE49-F238E27FC236}">
                <a16:creationId xmlns:a16="http://schemas.microsoft.com/office/drawing/2014/main" id="{3F5C3DD5-1D5F-45A7-8B9E-7726C03F3FDE}"/>
              </a:ext>
            </a:extLst>
          </p:cNvPr>
          <p:cNvPicPr>
            <a:picLocks noChangeAspect="1"/>
          </p:cNvPicPr>
          <p:nvPr/>
        </p:nvPicPr>
        <p:blipFill rotWithShape="1">
          <a:blip r:embed="rId2"/>
          <a:srcRect t="4957" r="117" b="31034"/>
          <a:stretch/>
        </p:blipFill>
        <p:spPr>
          <a:xfrm>
            <a:off x="896269" y="1555338"/>
            <a:ext cx="9585730" cy="3328737"/>
          </a:xfrm>
          <a:prstGeom prst="rect">
            <a:avLst/>
          </a:prstGeom>
        </p:spPr>
      </p:pic>
    </p:spTree>
    <p:extLst>
      <p:ext uri="{BB962C8B-B14F-4D97-AF65-F5344CB8AC3E}">
        <p14:creationId xmlns:p14="http://schemas.microsoft.com/office/powerpoint/2010/main" val="281478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changed?</a:t>
            </a:r>
          </a:p>
        </p:txBody>
      </p:sp>
      <p:sp>
        <p:nvSpPr>
          <p:cNvPr id="3" name="Content Placeholder 2"/>
          <p:cNvSpPr>
            <a:spLocks noGrp="1"/>
          </p:cNvSpPr>
          <p:nvPr>
            <p:ph idx="1"/>
          </p:nvPr>
        </p:nvSpPr>
        <p:spPr>
          <a:xfrm>
            <a:off x="1103312" y="1441174"/>
            <a:ext cx="10475775" cy="4807225"/>
          </a:xfrm>
        </p:spPr>
        <p:txBody>
          <a:bodyPr>
            <a:normAutofit/>
          </a:bodyPr>
          <a:lstStyle/>
          <a:p>
            <a:r>
              <a:rPr lang="en-US" sz="3600" dirty="0"/>
              <a:t>Regulations—no longer guidance</a:t>
            </a:r>
          </a:p>
          <a:p>
            <a:r>
              <a:rPr lang="en-US" sz="3600" dirty="0"/>
              <a:t>More narrow, specific definition of what falls under TIX</a:t>
            </a:r>
          </a:p>
          <a:p>
            <a:r>
              <a:rPr lang="en-US" sz="3600" dirty="0"/>
              <a:t>Requires a formal complaint to enact Title IX process</a:t>
            </a:r>
          </a:p>
          <a:p>
            <a:r>
              <a:rPr lang="en-US" sz="3600" dirty="0"/>
              <a:t>Colleges must provide the parties with equal access to inspect and review the evidence</a:t>
            </a:r>
          </a:p>
          <a:p>
            <a:pPr marL="0" indent="0">
              <a:buNone/>
            </a:pPr>
            <a:endParaRPr lang="en-US" dirty="0"/>
          </a:p>
        </p:txBody>
      </p:sp>
    </p:spTree>
    <p:extLst>
      <p:ext uri="{BB962C8B-B14F-4D97-AF65-F5344CB8AC3E}">
        <p14:creationId xmlns:p14="http://schemas.microsoft.com/office/powerpoint/2010/main" val="38291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changed?</a:t>
            </a:r>
          </a:p>
        </p:txBody>
      </p:sp>
      <p:sp>
        <p:nvSpPr>
          <p:cNvPr id="3" name="Content Placeholder 2"/>
          <p:cNvSpPr>
            <a:spLocks noGrp="1"/>
          </p:cNvSpPr>
          <p:nvPr>
            <p:ph idx="1"/>
          </p:nvPr>
        </p:nvSpPr>
        <p:spPr>
          <a:xfrm>
            <a:off x="1103312" y="1441174"/>
            <a:ext cx="10475775" cy="4807225"/>
          </a:xfrm>
        </p:spPr>
        <p:txBody>
          <a:bodyPr>
            <a:normAutofit lnSpcReduction="10000"/>
          </a:bodyPr>
          <a:lstStyle/>
          <a:p>
            <a:r>
              <a:rPr lang="en-US" sz="3600" dirty="0"/>
              <a:t>Investigator must submit an investigation report summarizing the relevant evidence to decision maker</a:t>
            </a:r>
          </a:p>
          <a:p>
            <a:r>
              <a:rPr lang="en-US" sz="3600" dirty="0"/>
              <a:t>Hearing and “live” cross examination</a:t>
            </a:r>
          </a:p>
          <a:p>
            <a:r>
              <a:rPr lang="en-US" sz="3600" dirty="0"/>
              <a:t>Very specific rules of evidence and defined procedures</a:t>
            </a:r>
          </a:p>
          <a:p>
            <a:r>
              <a:rPr lang="en-US" sz="3600" dirty="0"/>
              <a:t>Unable to use any statements if a person refuses to be subjected to cross examination</a:t>
            </a:r>
          </a:p>
          <a:p>
            <a:pPr marL="0" indent="0">
              <a:buNone/>
            </a:pPr>
            <a:endParaRPr lang="en-US" dirty="0"/>
          </a:p>
        </p:txBody>
      </p:sp>
    </p:spTree>
    <p:extLst>
      <p:ext uri="{BB962C8B-B14F-4D97-AF65-F5344CB8AC3E}">
        <p14:creationId xmlns:p14="http://schemas.microsoft.com/office/powerpoint/2010/main" val="139424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In-depth Review of Policies and Procedures</a:t>
            </a:r>
          </a:p>
        </p:txBody>
      </p:sp>
      <p:sp>
        <p:nvSpPr>
          <p:cNvPr id="3" name="Content Placeholder 2"/>
          <p:cNvSpPr>
            <a:spLocks noGrp="1"/>
          </p:cNvSpPr>
          <p:nvPr>
            <p:ph idx="1"/>
          </p:nvPr>
        </p:nvSpPr>
        <p:spPr/>
        <p:txBody>
          <a:bodyPr/>
          <a:lstStyle/>
          <a:p>
            <a:r>
              <a:rPr lang="en-US" dirty="0"/>
              <a:t>2.01.19 	Prohibition of Sexual Discrimination and Sexual Harassment (Title IX Allegations)</a:t>
            </a:r>
          </a:p>
          <a:p>
            <a:pPr lvl="1"/>
            <a:r>
              <a:rPr lang="en-US" dirty="0"/>
              <a:t>2.01.19.00		Procedure (general)</a:t>
            </a:r>
          </a:p>
          <a:p>
            <a:pPr lvl="1"/>
            <a:r>
              <a:rPr lang="en-US" dirty="0"/>
              <a:t>2.01.19.01		Advisors</a:t>
            </a:r>
          </a:p>
          <a:p>
            <a:pPr lvl="1"/>
            <a:r>
              <a:rPr lang="en-US" dirty="0"/>
              <a:t>2.01.19.02		Grievance</a:t>
            </a:r>
          </a:p>
          <a:p>
            <a:pPr lvl="1"/>
            <a:r>
              <a:rPr lang="en-US" dirty="0"/>
              <a:t>2.01.19.03		Appeal</a:t>
            </a:r>
          </a:p>
          <a:p>
            <a:pPr lvl="1"/>
            <a:endParaRPr lang="en-US" dirty="0"/>
          </a:p>
          <a:p>
            <a:r>
              <a:rPr lang="en-US" dirty="0"/>
              <a:t>2.01.01	Prohibition of Sexual Discrimination, Harassment and Interpersonal Misconduct (Non-Title IX Allegations)</a:t>
            </a:r>
          </a:p>
          <a:p>
            <a:pPr marL="0" indent="0">
              <a:buNone/>
            </a:pPr>
            <a:endParaRPr lang="en-US" dirty="0"/>
          </a:p>
        </p:txBody>
      </p:sp>
    </p:spTree>
    <p:extLst>
      <p:ext uri="{BB962C8B-B14F-4D97-AF65-F5344CB8AC3E}">
        <p14:creationId xmlns:p14="http://schemas.microsoft.com/office/powerpoint/2010/main" val="3661738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4586289" cy="1400530"/>
          </a:xfrm>
        </p:spPr>
        <p:txBody>
          <a:bodyPr/>
          <a:lstStyle/>
          <a:p>
            <a:r>
              <a:rPr lang="en-US" b="1" dirty="0"/>
              <a:t>Pre-Investigation</a:t>
            </a:r>
            <a:br>
              <a:rPr lang="en-US" b="1" dirty="0"/>
            </a:br>
            <a:endParaRPr lang="en-US" sz="1400" b="1" dirty="0"/>
          </a:p>
        </p:txBody>
      </p:sp>
      <p:sp>
        <p:nvSpPr>
          <p:cNvPr id="5" name="TextBox 4"/>
          <p:cNvSpPr txBox="1"/>
          <p:nvPr/>
        </p:nvSpPr>
        <p:spPr>
          <a:xfrm>
            <a:off x="646111" y="1853248"/>
            <a:ext cx="4332289" cy="4832092"/>
          </a:xfrm>
          <a:prstGeom prst="rect">
            <a:avLst/>
          </a:prstGeom>
          <a:noFill/>
        </p:spPr>
        <p:txBody>
          <a:bodyPr wrap="square" rtlCol="0">
            <a:spAutoFit/>
          </a:bodyPr>
          <a:lstStyle/>
          <a:p>
            <a:r>
              <a:rPr lang="en-US" sz="2800" dirty="0"/>
              <a:t>Title IX Coordinator/Deputy Coordinator roles</a:t>
            </a:r>
          </a:p>
          <a:p>
            <a:endParaRPr lang="en-US" sz="2800" dirty="0"/>
          </a:p>
          <a:p>
            <a:r>
              <a:rPr lang="en-US" sz="2800" dirty="0"/>
              <a:t>TIX Coordinator:</a:t>
            </a:r>
          </a:p>
          <a:p>
            <a:r>
              <a:rPr lang="en-US" sz="2800" dirty="0"/>
              <a:t>Tracy Morris</a:t>
            </a:r>
          </a:p>
          <a:p>
            <a:endParaRPr lang="en-US" sz="2800" dirty="0"/>
          </a:p>
          <a:p>
            <a:r>
              <a:rPr lang="en-US" sz="2800" dirty="0"/>
              <a:t>Deputy Coordinators:</a:t>
            </a:r>
          </a:p>
          <a:p>
            <a:r>
              <a:rPr lang="en-US" sz="2800" dirty="0"/>
              <a:t>Cynthia Vasquez-Barrios</a:t>
            </a:r>
          </a:p>
          <a:p>
            <a:r>
              <a:rPr lang="en-US" sz="2800" dirty="0"/>
              <a:t>Judy Connelly</a:t>
            </a:r>
          </a:p>
          <a:p>
            <a:r>
              <a:rPr lang="en-US" sz="2800" dirty="0"/>
              <a:t>Mary Beth Luna</a:t>
            </a:r>
          </a:p>
        </p:txBody>
      </p:sp>
      <p:sp>
        <p:nvSpPr>
          <p:cNvPr id="6" name="Rectangle 5"/>
          <p:cNvSpPr/>
          <p:nvPr/>
        </p:nvSpPr>
        <p:spPr>
          <a:xfrm>
            <a:off x="5512702" y="166543"/>
            <a:ext cx="2404533" cy="1286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118631" y="1371599"/>
            <a:ext cx="2364904" cy="1286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5054" y="2272605"/>
            <a:ext cx="2404533" cy="1286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36466" y="4991338"/>
            <a:ext cx="2329234" cy="1286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32400" y="5029200"/>
            <a:ext cx="2404533" cy="1286933"/>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42407" y="377276"/>
            <a:ext cx="2274828" cy="923330"/>
          </a:xfrm>
          <a:prstGeom prst="rect">
            <a:avLst/>
          </a:prstGeom>
          <a:noFill/>
        </p:spPr>
        <p:txBody>
          <a:bodyPr wrap="square" rtlCol="0">
            <a:spAutoFit/>
          </a:bodyPr>
          <a:lstStyle/>
          <a:p>
            <a:r>
              <a:rPr lang="en-US" b="1" dirty="0"/>
              <a:t>Report received by TIX Coordinator or Deputies</a:t>
            </a:r>
          </a:p>
        </p:txBody>
      </p:sp>
      <p:sp>
        <p:nvSpPr>
          <p:cNvPr id="13" name="TextBox 12"/>
          <p:cNvSpPr txBox="1"/>
          <p:nvPr/>
        </p:nvSpPr>
        <p:spPr>
          <a:xfrm>
            <a:off x="8208707" y="1553400"/>
            <a:ext cx="2274828" cy="646331"/>
          </a:xfrm>
          <a:prstGeom prst="rect">
            <a:avLst/>
          </a:prstGeom>
          <a:noFill/>
        </p:spPr>
        <p:txBody>
          <a:bodyPr wrap="square" rtlCol="0">
            <a:spAutoFit/>
          </a:bodyPr>
          <a:lstStyle/>
          <a:p>
            <a:r>
              <a:rPr lang="en-US" b="1" dirty="0"/>
              <a:t>TIX Coordinator evaluates</a:t>
            </a:r>
          </a:p>
        </p:txBody>
      </p:sp>
      <p:sp>
        <p:nvSpPr>
          <p:cNvPr id="14" name="TextBox 13"/>
          <p:cNvSpPr txBox="1"/>
          <p:nvPr/>
        </p:nvSpPr>
        <p:spPr>
          <a:xfrm>
            <a:off x="5507865" y="2422229"/>
            <a:ext cx="2350432" cy="923330"/>
          </a:xfrm>
          <a:prstGeom prst="rect">
            <a:avLst/>
          </a:prstGeom>
          <a:noFill/>
        </p:spPr>
        <p:txBody>
          <a:bodyPr wrap="square" rtlCol="0">
            <a:spAutoFit/>
          </a:bodyPr>
          <a:lstStyle/>
          <a:p>
            <a:r>
              <a:rPr lang="en-US" b="1" dirty="0"/>
              <a:t>Meet explain options/supportive measures</a:t>
            </a:r>
          </a:p>
        </p:txBody>
      </p:sp>
      <p:sp>
        <p:nvSpPr>
          <p:cNvPr id="15" name="TextBox 14"/>
          <p:cNvSpPr txBox="1"/>
          <p:nvPr/>
        </p:nvSpPr>
        <p:spPr>
          <a:xfrm>
            <a:off x="8352182" y="5158167"/>
            <a:ext cx="2207400" cy="923330"/>
          </a:xfrm>
          <a:prstGeom prst="rect">
            <a:avLst/>
          </a:prstGeom>
          <a:noFill/>
        </p:spPr>
        <p:txBody>
          <a:bodyPr wrap="square" rtlCol="0">
            <a:spAutoFit/>
          </a:bodyPr>
          <a:lstStyle/>
          <a:p>
            <a:r>
              <a:rPr lang="en-US" b="1" dirty="0"/>
              <a:t>If formal complaint, process begins</a:t>
            </a:r>
          </a:p>
        </p:txBody>
      </p:sp>
      <p:sp>
        <p:nvSpPr>
          <p:cNvPr id="18" name="TextBox 17"/>
          <p:cNvSpPr txBox="1"/>
          <p:nvPr/>
        </p:nvSpPr>
        <p:spPr>
          <a:xfrm>
            <a:off x="5512702" y="5158167"/>
            <a:ext cx="2207400" cy="1200329"/>
          </a:xfrm>
          <a:prstGeom prst="rect">
            <a:avLst/>
          </a:prstGeom>
          <a:noFill/>
        </p:spPr>
        <p:txBody>
          <a:bodyPr wrap="square" rtlCol="0">
            <a:spAutoFit/>
          </a:bodyPr>
          <a:lstStyle/>
          <a:p>
            <a:r>
              <a:rPr lang="en-US" b="1" dirty="0"/>
              <a:t>If no formal complaint/does not meet criteria, TIX process ends</a:t>
            </a:r>
          </a:p>
        </p:txBody>
      </p:sp>
      <p:sp>
        <p:nvSpPr>
          <p:cNvPr id="20" name="Right Arrow 19"/>
          <p:cNvSpPr/>
          <p:nvPr/>
        </p:nvSpPr>
        <p:spPr>
          <a:xfrm rot="9425804">
            <a:off x="7576996" y="2126611"/>
            <a:ext cx="884798" cy="59123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rot="17617037">
            <a:off x="5797726" y="4075102"/>
            <a:ext cx="1773468" cy="54809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Arrow 22"/>
          <p:cNvSpPr/>
          <p:nvPr/>
        </p:nvSpPr>
        <p:spPr>
          <a:xfrm rot="14102728">
            <a:off x="7281701" y="4106159"/>
            <a:ext cx="1773468" cy="42861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774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320800"/>
            <a:ext cx="10749040" cy="5537200"/>
          </a:xfrm>
        </p:spPr>
        <p:txBody>
          <a:bodyPr>
            <a:normAutofit/>
          </a:bodyPr>
          <a:lstStyle/>
          <a:p>
            <a:r>
              <a:rPr lang="en-US" sz="2800" b="1" dirty="0"/>
              <a:t>Title IX Coordinator</a:t>
            </a:r>
          </a:p>
          <a:p>
            <a:r>
              <a:rPr lang="en-US" b="1" dirty="0"/>
              <a:t> </a:t>
            </a:r>
            <a:r>
              <a:rPr lang="en-US" sz="2400" b="1" dirty="0"/>
              <a:t>(8-10 hours of Annual training required 110 ILCS 155/25(b) and 30(c))</a:t>
            </a:r>
            <a:endParaRPr lang="en-US" sz="2400" dirty="0"/>
          </a:p>
          <a:p>
            <a:pPr lvl="1"/>
            <a:r>
              <a:rPr lang="en-US" sz="2400" dirty="0"/>
              <a:t>Intake of all complaints and initial documentation, including outreach to complainant in accordance with 2.01.19</a:t>
            </a:r>
          </a:p>
          <a:p>
            <a:pPr lvl="1"/>
            <a:r>
              <a:rPr lang="en-US" sz="2400" dirty="0"/>
              <a:t>Gate-keeper function for informal review</a:t>
            </a:r>
          </a:p>
          <a:p>
            <a:pPr lvl="1"/>
            <a:r>
              <a:rPr lang="en-US" sz="2400" dirty="0"/>
              <a:t>Communicate/enact interim measures to both parties</a:t>
            </a:r>
          </a:p>
          <a:p>
            <a:pPr lvl="1"/>
            <a:r>
              <a:rPr lang="en-US" sz="2400" dirty="0"/>
              <a:t>Determine the need for campus-wide communications/evaluate requests for confidentiality</a:t>
            </a:r>
          </a:p>
          <a:p>
            <a:pPr lvl="1"/>
            <a:r>
              <a:rPr lang="en-US" sz="2400" dirty="0"/>
              <a:t>Ensure completion of required training for Title IX team, campus, and students</a:t>
            </a:r>
          </a:p>
          <a:p>
            <a:pPr lvl="1"/>
            <a:r>
              <a:rPr lang="en-US" sz="2400" dirty="0"/>
              <a:t>Assignment of Investigators and/or Deputy to cases</a:t>
            </a:r>
          </a:p>
          <a:p>
            <a:endParaRPr lang="en-US" dirty="0"/>
          </a:p>
          <a:p>
            <a:endParaRPr lang="en-US" dirty="0"/>
          </a:p>
        </p:txBody>
      </p:sp>
    </p:spTree>
    <p:extLst>
      <p:ext uri="{BB962C8B-B14F-4D97-AF65-F5344CB8AC3E}">
        <p14:creationId xmlns:p14="http://schemas.microsoft.com/office/powerpoint/2010/main" val="75008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320800"/>
            <a:ext cx="10545840" cy="5537200"/>
          </a:xfrm>
        </p:spPr>
        <p:txBody>
          <a:bodyPr>
            <a:normAutofit/>
          </a:bodyPr>
          <a:lstStyle/>
          <a:p>
            <a:r>
              <a:rPr lang="en-US" sz="2800" b="1" dirty="0"/>
              <a:t>Title IX Coordinator (continued)</a:t>
            </a:r>
          </a:p>
          <a:p>
            <a:pPr lvl="1"/>
            <a:r>
              <a:rPr lang="en-US" sz="2400" dirty="0"/>
              <a:t>Monitor timely completion</a:t>
            </a:r>
          </a:p>
          <a:p>
            <a:pPr lvl="1"/>
            <a:r>
              <a:rPr lang="en-US" sz="2400" dirty="0"/>
              <a:t>Review findings and make determination</a:t>
            </a:r>
          </a:p>
          <a:p>
            <a:pPr lvl="1"/>
            <a:r>
              <a:rPr lang="en-US" sz="2400" dirty="0"/>
              <a:t>Communicate final determinations to both parties and provide information related to appeal process</a:t>
            </a:r>
          </a:p>
          <a:p>
            <a:pPr lvl="1"/>
            <a:r>
              <a:rPr lang="en-US" sz="2400" dirty="0"/>
              <a:t>Monitor changes to federal and state law/statute/regulations and communicate changes to Design Team and Investigators as needed</a:t>
            </a:r>
          </a:p>
          <a:p>
            <a:pPr lvl="1"/>
            <a:r>
              <a:rPr lang="en-US" sz="2400" dirty="0"/>
              <a:t>Should not investigate cases-only provide oversight</a:t>
            </a:r>
          </a:p>
          <a:p>
            <a:endParaRPr lang="en-US" dirty="0"/>
          </a:p>
          <a:p>
            <a:endParaRPr lang="en-US" dirty="0"/>
          </a:p>
        </p:txBody>
      </p:sp>
    </p:spTree>
    <p:extLst>
      <p:ext uri="{BB962C8B-B14F-4D97-AF65-F5344CB8AC3E}">
        <p14:creationId xmlns:p14="http://schemas.microsoft.com/office/powerpoint/2010/main" val="404061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a:xfrm>
            <a:off x="1104293" y="1490134"/>
            <a:ext cx="10579707" cy="4758266"/>
          </a:xfrm>
        </p:spPr>
        <p:txBody>
          <a:bodyPr>
            <a:normAutofit fontScale="92500"/>
          </a:bodyPr>
          <a:lstStyle/>
          <a:p>
            <a:r>
              <a:rPr lang="en-US" sz="2800" b="1" dirty="0"/>
              <a:t>Title IX Deputies</a:t>
            </a:r>
          </a:p>
          <a:p>
            <a:pPr lvl="1"/>
            <a:r>
              <a:rPr lang="en-US" sz="2400" b="1" dirty="0"/>
              <a:t>(8-10 hours of Annual training required 110 ILCS 155/25(b) and 30(c))</a:t>
            </a:r>
          </a:p>
          <a:p>
            <a:pPr lvl="1"/>
            <a:r>
              <a:rPr lang="en-US" sz="2400" dirty="0"/>
              <a:t>Serve on Hearing Board—not as Chair—if not involved in complaint or preliminary review</a:t>
            </a:r>
          </a:p>
          <a:p>
            <a:pPr lvl="1"/>
            <a:r>
              <a:rPr lang="en-US" sz="2400" dirty="0"/>
              <a:t>May be an initial intake for a complaint-which will be routed to the Title IX Coordinator for assignment</a:t>
            </a:r>
          </a:p>
          <a:p>
            <a:pPr lvl="1"/>
            <a:r>
              <a:rPr lang="en-US" sz="2400" dirty="0"/>
              <a:t>Assist with assignment of investigators/determining interim measures, where needed</a:t>
            </a:r>
          </a:p>
          <a:p>
            <a:pPr lvl="1"/>
            <a:r>
              <a:rPr lang="en-US" sz="2400" dirty="0"/>
              <a:t>May provide assistance to investigators during investigation/development of questions **</a:t>
            </a:r>
          </a:p>
          <a:p>
            <a:pPr lvl="1"/>
            <a:r>
              <a:rPr lang="en-US" sz="2400" dirty="0"/>
              <a:t>May conduct investigations in select circumstances**</a:t>
            </a:r>
          </a:p>
          <a:p>
            <a:endParaRPr lang="en-US" dirty="0"/>
          </a:p>
          <a:p>
            <a:endParaRPr lang="en-US" dirty="0"/>
          </a:p>
        </p:txBody>
      </p:sp>
    </p:spTree>
    <p:extLst>
      <p:ext uri="{BB962C8B-B14F-4D97-AF65-F5344CB8AC3E}">
        <p14:creationId xmlns:p14="http://schemas.microsoft.com/office/powerpoint/2010/main" val="2962002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9FC15488A1FB40B3BA31C9EFF0035A" ma:contentTypeVersion="0" ma:contentTypeDescription="Create a new document." ma:contentTypeScope="" ma:versionID="3d8e6dac6025f0658cc88a27028e8a15">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8CE982-482F-4EF4-9BDA-1BB5A63E915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E67602D-0504-4CA6-9362-BAD25714F98F}">
  <ds:schemaRefs>
    <ds:schemaRef ds:uri="http://schemas.microsoft.com/sharepoint/v3/contenttype/forms"/>
  </ds:schemaRefs>
</ds:datastoreItem>
</file>

<file path=customXml/itemProps3.xml><?xml version="1.0" encoding="utf-8"?>
<ds:datastoreItem xmlns:ds="http://schemas.openxmlformats.org/officeDocument/2006/customXml" ds:itemID="{8877A82E-2D15-490D-97AF-B96ACB63E7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Ion</Template>
  <TotalTime>747</TotalTime>
  <Words>1111</Words>
  <Application>Microsoft Office PowerPoint</Application>
  <PresentationFormat>Widescreen</PresentationFormat>
  <Paragraphs>139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Ion</vt:lpstr>
      <vt:lpstr>Updated Title IX Process</vt:lpstr>
      <vt:lpstr>Overview of Session</vt:lpstr>
      <vt:lpstr>What has changed?</vt:lpstr>
      <vt:lpstr>What has changed?</vt:lpstr>
      <vt:lpstr>In-depth Review of Policies and Procedures</vt:lpstr>
      <vt:lpstr>Pre-Investigation </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Questions?</vt:lpstr>
      <vt:lpstr>Walk through Policy</vt:lpstr>
      <vt:lpstr>Walk through Procedure (general)</vt:lpstr>
      <vt:lpstr>Walk through Procedure (Advisors)</vt:lpstr>
      <vt:lpstr>Walk through Procedure (Grievance Process)</vt:lpstr>
      <vt:lpstr>Walk through Procedure (Grievance Process) continued</vt:lpstr>
      <vt:lpstr>Walk through Procedure (Appeals)</vt:lpstr>
      <vt:lpstr>Next Steps</vt:lpstr>
      <vt:lpstr>Teams Site</vt:lpstr>
    </vt:vector>
  </TitlesOfParts>
  <Company>Joliet Junior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Title IX Process</dc:title>
  <dc:creator>Morris, Tracy</dc:creator>
  <cp:lastModifiedBy>Morris, Tracy</cp:lastModifiedBy>
  <cp:revision>32</cp:revision>
  <dcterms:created xsi:type="dcterms:W3CDTF">2021-04-05T16:00:24Z</dcterms:created>
  <dcterms:modified xsi:type="dcterms:W3CDTF">2021-04-19T16:39:21Z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0x0101009E9FC15488A1FB40B3BA31C9EFF0035A</vt:lpwstr>
  </property>
</Properties>
</file>